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raunces Extra Bold" panose="020B0604020202020204" charset="0"/>
      <p:regular r:id="rId11"/>
    </p:embeddedFont>
    <p:embeddedFont>
      <p:font typeface="Nobile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C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48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221" y="1295876"/>
            <a:ext cx="5003840" cy="56377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5680" y="1362432"/>
            <a:ext cx="7792641" cy="2497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Культурное значение древнерусской литературы XVII века</a:t>
            </a:r>
            <a:endParaRPr lang="en-US" sz="5200" dirty="0"/>
          </a:p>
        </p:txBody>
      </p:sp>
      <p:sp>
        <p:nvSpPr>
          <p:cNvPr id="5" name="Text 1"/>
          <p:cNvSpPr/>
          <p:nvPr/>
        </p:nvSpPr>
        <p:spPr>
          <a:xfrm>
            <a:off x="675680" y="4149447"/>
            <a:ext cx="7792641" cy="2162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XVII век в истории России историки относят к новому периоду, который характеризуется экономическим слиянием всех земель и княжеств в одно целое и созданием всероссийского рынка. В связи с этим – усиливается роль посада – торгово-ремесленного населения городов; старинная боярская знать начинает уступать место «худородным» предприимчивым людям, добивающимся благодаря своему уму, активности высокого положения в обществе.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675680" y="6543794"/>
            <a:ext cx="308848" cy="308848"/>
          </a:xfrm>
          <a:prstGeom prst="roundRect">
            <a:avLst>
              <a:gd name="adj" fmla="val 2960383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80968" y="6529387"/>
            <a:ext cx="237458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 Тимур Ишмеев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1900" b="1" dirty="0">
                <a:solidFill>
                  <a:srgbClr val="405449"/>
                </a:solidFill>
                <a:ea typeface="Nobile Bold" pitchFamily="34" charset="-122"/>
              </a:rPr>
              <a:t>Анастасия Мокрушина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1900" b="1" dirty="0">
                <a:solidFill>
                  <a:srgbClr val="405449"/>
                </a:solidFill>
                <a:ea typeface="Nobile Bold" pitchFamily="34" charset="-122"/>
              </a:rPr>
              <a:t>Виктория Михайловских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95405" y="478512"/>
            <a:ext cx="7925991" cy="1087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Новый читатель и писатель XVII века</a:t>
            </a:r>
            <a:endParaRPr lang="en-US" sz="3400" dirty="0"/>
          </a:p>
        </p:txBody>
      </p:sp>
      <p:sp>
        <p:nvSpPr>
          <p:cNvPr id="5" name="Shape 1"/>
          <p:cNvSpPr/>
          <p:nvPr/>
        </p:nvSpPr>
        <p:spPr>
          <a:xfrm>
            <a:off x="6095405" y="1827014"/>
            <a:ext cx="7925991" cy="1281113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6" name="Text 2"/>
          <p:cNvSpPr/>
          <p:nvPr/>
        </p:nvSpPr>
        <p:spPr>
          <a:xfrm>
            <a:off x="6269355" y="2000964"/>
            <a:ext cx="371546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Формирование нового читателя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269355" y="2377202"/>
            <a:ext cx="757809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XVII в. формируется новый демократический читатель и отвечающий его запросам писатель.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095405" y="3282077"/>
            <a:ext cx="7925991" cy="1281113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9" name="Text 5"/>
          <p:cNvSpPr/>
          <p:nvPr/>
        </p:nvSpPr>
        <p:spPr>
          <a:xfrm>
            <a:off x="6269355" y="3456027"/>
            <a:ext cx="2768560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Трансформация жанров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269355" y="3832265"/>
            <a:ext cx="757809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литературе трансформируются, демократизируются традиционные жанры исторической повести, жития. Они «обмирщаются».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095405" y="4737140"/>
            <a:ext cx="7925991" cy="1281113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2" name="Text 8"/>
          <p:cNvSpPr/>
          <p:nvPr/>
        </p:nvSpPr>
        <p:spPr>
          <a:xfrm>
            <a:off x="6269355" y="4911090"/>
            <a:ext cx="293548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Новые черты литературы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6269355" y="5287328"/>
            <a:ext cx="757809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них усиливается занимательность, появляется интерес к быту, частной личной жизни человека.</a:t>
            </a:r>
            <a:endParaRPr lang="en-US" sz="1350" dirty="0"/>
          </a:p>
        </p:txBody>
      </p:sp>
      <p:sp>
        <p:nvSpPr>
          <p:cNvPr id="14" name="Shape 10"/>
          <p:cNvSpPr/>
          <p:nvPr/>
        </p:nvSpPr>
        <p:spPr>
          <a:xfrm>
            <a:off x="6095405" y="6192203"/>
            <a:ext cx="7925991" cy="1559600"/>
          </a:xfrm>
          <a:prstGeom prst="roundRect">
            <a:avLst>
              <a:gd name="adj" fmla="val 10043"/>
            </a:avLst>
          </a:prstGeom>
          <a:solidFill>
            <a:srgbClr val="E8F3E8"/>
          </a:solidFill>
          <a:ln/>
        </p:spPr>
      </p:sp>
      <p:sp>
        <p:nvSpPr>
          <p:cNvPr id="15" name="Text 11"/>
          <p:cNvSpPr/>
          <p:nvPr/>
        </p:nvSpPr>
        <p:spPr>
          <a:xfrm>
            <a:off x="6269355" y="6366153"/>
            <a:ext cx="2175272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Новый герой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6269355" y="6742390"/>
            <a:ext cx="7578090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 них появляется новый герой, вступающий в активную борьбу за свои убеждения – веру, стремящийся строить свою жизнь по своей воле, пытающийся утвердить свое право на свободу чувств.</a:t>
            </a:r>
            <a:endParaRPr lang="en-US" sz="13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7BFC18-F8B8-30BC-508E-A51032543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4" t="-1058" r="21182" b="1058"/>
          <a:stretch/>
        </p:blipFill>
        <p:spPr bwMode="auto">
          <a:xfrm>
            <a:off x="0" y="452904"/>
            <a:ext cx="5486400" cy="73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46" y="2326124"/>
            <a:ext cx="4979789" cy="35772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5655" y="720685"/>
            <a:ext cx="7725489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Демократическая сатира XVII века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195655" y="2518886"/>
            <a:ext cx="455890" cy="455890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sp>
        <p:nvSpPr>
          <p:cNvPr id="6" name="Text 2"/>
          <p:cNvSpPr/>
          <p:nvPr/>
        </p:nvSpPr>
        <p:spPr>
          <a:xfrm>
            <a:off x="6347698" y="2594848"/>
            <a:ext cx="15168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6854190" y="2518886"/>
            <a:ext cx="49764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Появление демократической сатиры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854190" y="2957155"/>
            <a:ext cx="7066955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Появляется демократическая сатира, осмеивающая существенные стороны жизни: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6195655" y="4036100"/>
            <a:ext cx="455890" cy="455890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sp>
        <p:nvSpPr>
          <p:cNvPr id="10" name="Text 6"/>
          <p:cNvSpPr/>
          <p:nvPr/>
        </p:nvSpPr>
        <p:spPr>
          <a:xfrm>
            <a:off x="6324243" y="4112062"/>
            <a:ext cx="198596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6854190" y="4036100"/>
            <a:ext cx="311336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Социальные проблемы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854190" y="4474369"/>
            <a:ext cx="7066955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социальное неравенство, продажность, взяточничество и крючкотворство судей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195655" y="5553313"/>
            <a:ext cx="455890" cy="455890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sp>
        <p:nvSpPr>
          <p:cNvPr id="14" name="Text 10"/>
          <p:cNvSpPr/>
          <p:nvPr/>
        </p:nvSpPr>
        <p:spPr>
          <a:xfrm>
            <a:off x="6331744" y="5629275"/>
            <a:ext cx="18359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1"/>
          <p:cNvSpPr/>
          <p:nvPr/>
        </p:nvSpPr>
        <p:spPr>
          <a:xfrm>
            <a:off x="6854190" y="5553313"/>
            <a:ext cx="2872026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Критика духовенства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6854190" y="5991582"/>
            <a:ext cx="70669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ханжество и лицемерие монахов и духовенства</a:t>
            </a:r>
            <a:endParaRPr lang="en-US" sz="1550" dirty="0"/>
          </a:p>
        </p:txBody>
      </p:sp>
      <p:sp>
        <p:nvSpPr>
          <p:cNvPr id="17" name="Shape 13"/>
          <p:cNvSpPr/>
          <p:nvPr/>
        </p:nvSpPr>
        <p:spPr>
          <a:xfrm>
            <a:off x="6195655" y="6746319"/>
            <a:ext cx="455890" cy="455890"/>
          </a:xfrm>
          <a:prstGeom prst="roundRect">
            <a:avLst>
              <a:gd name="adj" fmla="val 40006"/>
            </a:avLst>
          </a:prstGeom>
          <a:solidFill>
            <a:srgbClr val="E8F3E8"/>
          </a:solidFill>
          <a:ln/>
        </p:spPr>
      </p:sp>
      <p:sp>
        <p:nvSpPr>
          <p:cNvPr id="18" name="Text 14"/>
          <p:cNvSpPr/>
          <p:nvPr/>
        </p:nvSpPr>
        <p:spPr>
          <a:xfrm>
            <a:off x="6320314" y="6822281"/>
            <a:ext cx="20657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5"/>
          <p:cNvSpPr/>
          <p:nvPr/>
        </p:nvSpPr>
        <p:spPr>
          <a:xfrm>
            <a:off x="6854190" y="6746319"/>
            <a:ext cx="362450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Государственная политика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6854190" y="7184588"/>
            <a:ext cx="706695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государственную систему спаивания народа в «царевых кабаках».</a:t>
            </a:r>
            <a:endParaRPr lang="en-US" sz="1550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5DE7482-BE32-385D-4DFC-85E7B1D86F9F}"/>
              </a:ext>
            </a:extLst>
          </p:cNvPr>
          <p:cNvSpPr/>
          <p:nvPr/>
        </p:nvSpPr>
        <p:spPr>
          <a:xfrm>
            <a:off x="4343329" y="2521863"/>
            <a:ext cx="880316" cy="824172"/>
          </a:xfrm>
          <a:prstGeom prst="ellipse">
            <a:avLst/>
          </a:prstGeom>
          <a:solidFill>
            <a:srgbClr val="AEC3E5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29" y="2203252"/>
            <a:ext cx="5097423" cy="382309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30992" y="552093"/>
            <a:ext cx="8054816" cy="972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Новые явления в культуре второй половины XVII века</a:t>
            </a:r>
            <a:endParaRPr lang="en-US" sz="30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92" y="1757720"/>
            <a:ext cx="388977" cy="3889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30992" y="2302193"/>
            <a:ext cx="1947624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Придворный театр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6030992" y="2638663"/>
            <a:ext cx="805481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Во второй половине XVII в. возникает придворный театр.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992" y="3354348"/>
            <a:ext cx="388977" cy="3889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30992" y="3898821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Школьный театр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6030992" y="4235291"/>
            <a:ext cx="805481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Появляется школьный театр.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992" y="4950976"/>
            <a:ext cx="388977" cy="38897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30992" y="5495449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Виршевая поэзия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6030992" y="5831919"/>
            <a:ext cx="805481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Развивается виршевая поэзия, культивирующая стиль барокко.</a:t>
            </a:r>
            <a:endParaRPr lang="en-US" sz="12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992" y="6547604"/>
            <a:ext cx="388977" cy="38897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30992" y="7092077"/>
            <a:ext cx="1945005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Стиль барокко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6030992" y="7428548"/>
            <a:ext cx="805481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Барокко становится характерным направлением русской придворной культуры и литературы.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08" y="2692598"/>
            <a:ext cx="5056465" cy="28442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88261" y="965359"/>
            <a:ext cx="7940278" cy="107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Исторические события начала XVII века</a:t>
            </a:r>
            <a:endParaRPr lang="en-US" sz="3350" dirty="0"/>
          </a:p>
        </p:txBody>
      </p:sp>
      <p:sp>
        <p:nvSpPr>
          <p:cNvPr id="5" name="Shape 1"/>
          <p:cNvSpPr/>
          <p:nvPr/>
        </p:nvSpPr>
        <p:spPr>
          <a:xfrm>
            <a:off x="6334720" y="2297906"/>
            <a:ext cx="22860" cy="4966216"/>
          </a:xfrm>
          <a:prstGeom prst="roundRect">
            <a:avLst>
              <a:gd name="adj" fmla="val 677096"/>
            </a:avLst>
          </a:prstGeom>
          <a:solidFill>
            <a:srgbClr val="CED9CE"/>
          </a:solidFill>
          <a:ln/>
        </p:spPr>
      </p:sp>
      <p:sp>
        <p:nvSpPr>
          <p:cNvPr id="6" name="Shape 2"/>
          <p:cNvSpPr/>
          <p:nvPr/>
        </p:nvSpPr>
        <p:spPr>
          <a:xfrm>
            <a:off x="6516767" y="2673429"/>
            <a:ext cx="601861" cy="22860"/>
          </a:xfrm>
          <a:prstGeom prst="roundRect">
            <a:avLst>
              <a:gd name="adj" fmla="val 677096"/>
            </a:avLst>
          </a:prstGeom>
          <a:solidFill>
            <a:srgbClr val="CED9CE"/>
          </a:solidFill>
          <a:ln/>
        </p:spPr>
      </p:sp>
      <p:sp>
        <p:nvSpPr>
          <p:cNvPr id="7" name="Shape 3"/>
          <p:cNvSpPr/>
          <p:nvPr/>
        </p:nvSpPr>
        <p:spPr>
          <a:xfrm>
            <a:off x="6152674" y="2491383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6281737" y="2555796"/>
            <a:ext cx="12870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291983" y="2469832"/>
            <a:ext cx="403586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Крестьянская война и интервенция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291983" y="2841665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Начало XVII века знаменуется бурными историческими событиями – первая Крестьянская война и борьба русского народа с интервенцией польских и шведских феодалов, появление самозванцев.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516767" y="4386143"/>
            <a:ext cx="601861" cy="22860"/>
          </a:xfrm>
          <a:prstGeom prst="roundRect">
            <a:avLst>
              <a:gd name="adj" fmla="val 677096"/>
            </a:avLst>
          </a:prstGeom>
          <a:solidFill>
            <a:srgbClr val="CED9CE"/>
          </a:solidFill>
          <a:ln/>
        </p:spPr>
      </p:sp>
      <p:sp>
        <p:nvSpPr>
          <p:cNvPr id="12" name="Shape 8"/>
          <p:cNvSpPr/>
          <p:nvPr/>
        </p:nvSpPr>
        <p:spPr>
          <a:xfrm>
            <a:off x="6152674" y="4204097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6261854" y="4268510"/>
            <a:ext cx="16859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291983" y="4182547"/>
            <a:ext cx="2149673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Смена династии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7291983" y="4554379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Со смертью царя Федора Иоанновича династия Ивана Калиты прекращает свое существование. Взошедший на престол Борис Годунов продолжает политику Грозного по отношению к служилому дворянству и боярству.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516767" y="6098857"/>
            <a:ext cx="601861" cy="22860"/>
          </a:xfrm>
          <a:prstGeom prst="roundRect">
            <a:avLst>
              <a:gd name="adj" fmla="val 677096"/>
            </a:avLst>
          </a:prstGeom>
          <a:solidFill>
            <a:srgbClr val="CED9CE"/>
          </a:solidFill>
          <a:ln/>
        </p:spPr>
      </p:sp>
      <p:sp>
        <p:nvSpPr>
          <p:cNvPr id="17" name="Shape 13"/>
          <p:cNvSpPr/>
          <p:nvPr/>
        </p:nvSpPr>
        <p:spPr>
          <a:xfrm>
            <a:off x="6152674" y="5916811"/>
            <a:ext cx="386953" cy="386953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8" name="Text 14"/>
          <p:cNvSpPr/>
          <p:nvPr/>
        </p:nvSpPr>
        <p:spPr>
          <a:xfrm>
            <a:off x="6268164" y="5981224"/>
            <a:ext cx="155853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7291983" y="5895261"/>
            <a:ext cx="4091107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Боярская оппозиция и Лжедмитрий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291983" y="6267093"/>
            <a:ext cx="6736556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Эта политика вызвала резкую боярскую оппозицию, получившую поддержку польских магнатов, выдвинувших своего претендента на московский престол – Лжедмитрия.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189" y="587812"/>
            <a:ext cx="13134023" cy="1336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Социально-экономические изменения и народные движения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189" y="2458283"/>
            <a:ext cx="386226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Укрепление самодержавия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48189" y="3005971"/>
            <a:ext cx="4029789" cy="23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Укрепление централизованной самодержавной власти, опиравшейся на служилое дворянство, привело к дальнейшему росту эксплуатации и окончательному закрепощению крестьян.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307092" y="2458283"/>
            <a:ext cx="336601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Крестьянские волнения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5307092" y="3005971"/>
            <a:ext cx="4029789" cy="2051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Усиливающийся экономический гнет вызвал массовые крестьянские волнения, вылившиеся в широкое народное движение – крестьянскую войну под руководством Ивана Болотникова.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65995" y="2458283"/>
            <a:ext cx="2672120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Смена власти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865995" y="3005971"/>
            <a:ext cx="4029789" cy="4445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После смерти Годунова Лжедмитрию удалось занять Москву, но он не смог долго удержаться у власти: русский народ разобрался в сущности политики нового царя – ставленника польских магнатов. Лжедмитрий был низвергнут, а на московский престол боярство посадило Василия Шуйского, который и начал принимать решительные меры для подавления народного антифеодального движения.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3341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4474" y="435650"/>
            <a:ext cx="8035052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Эволюция литературы и художественного мышления</a:t>
            </a:r>
            <a:endParaRPr lang="en-US" sz="3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74" y="1663303"/>
            <a:ext cx="792123" cy="1267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4127" y="1821656"/>
            <a:ext cx="402883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Отражение общественных изменений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584127" y="2164080"/>
            <a:ext cx="7005399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 протяжении семивекового развития наша литература последовательно отражала основные изменения, происходившие в жизни общества.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4" y="2930723"/>
            <a:ext cx="792123" cy="16730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4127" y="3089077"/>
            <a:ext cx="34141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Связь с религиозным сознанием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584127" y="3431500"/>
            <a:ext cx="7005399" cy="101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Длительное время художественное мышление было неразрывно связано с религиозной и средневековой исторической формой сознания, но постепенно с развитием национального и классового самосознания оно начинает освобождаться от церковных уз.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474" y="4603790"/>
            <a:ext cx="792123" cy="19265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84127" y="4762143"/>
            <a:ext cx="2535555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Формирование идеалов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1584127" y="5104567"/>
            <a:ext cx="7005399" cy="1267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Литература выработала четкие и определенные идеалы духовной красоты человека, отдающего всего себя общему благу, благу Русской земли, Русского государства. Она создала идеальные характеры стойких духом христианских подвижников, доблестных и мужественных правителей, «добрых страдальцев за Русскую землю».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474" y="6530340"/>
            <a:ext cx="792123" cy="12674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84127" y="6688693"/>
            <a:ext cx="323111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Дополнение народного идеала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584127" y="7031117"/>
            <a:ext cx="7005399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Эти литературные характеры дополняли народный идеал человека, сложившийся в эпической устной поэзии.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196B54-CED2-478E-9B63-AD965489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1" y="604837"/>
            <a:ext cx="5490590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557" y="809982"/>
            <a:ext cx="4957167" cy="66096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0807" y="1047869"/>
            <a:ext cx="7373302" cy="661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Используемая литература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740807" y="2026801"/>
            <a:ext cx="7662386" cy="5154930"/>
          </a:xfrm>
          <a:prstGeom prst="roundRect">
            <a:avLst>
              <a:gd name="adj" fmla="val 36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48427" y="2034421"/>
            <a:ext cx="7646313" cy="6076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61073" y="2168962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Автор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3513296" y="2168962"/>
            <a:ext cx="211764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Название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061710" y="2168962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Год издания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48427" y="2642116"/>
            <a:ext cx="7646313" cy="16235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961073" y="2776657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В. В. Кусков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3513296" y="2776657"/>
            <a:ext cx="2117646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«История древнерусской литературы» (4-е изд.)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6061710" y="2776657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1982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8427" y="4265652"/>
            <a:ext cx="7646313" cy="19621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61073" y="4400193"/>
            <a:ext cx="212145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Отв. ред. Д.С. Лихачев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3513296" y="4400193"/>
            <a:ext cx="2117646" cy="1693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Взаимодействие древнерусской литературы и изобразительного искусства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6061710" y="4400193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1985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748427" y="6227802"/>
            <a:ext cx="7646313" cy="9463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961073" y="6362343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Лихачев Д.С.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3513296" y="6362343"/>
            <a:ext cx="211764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Культура русского народа X – XVII вв.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6061710" y="6362343"/>
            <a:ext cx="212145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1961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646</Words>
  <Application>Microsoft Office PowerPoint</Application>
  <PresentationFormat>Произвольный</PresentationFormat>
  <Paragraphs>83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Fraunces Extra Bold</vt:lpstr>
      <vt:lpstr>Nobile Bold</vt:lpstr>
      <vt:lpstr>Nobile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tim bek</cp:lastModifiedBy>
  <cp:revision>2</cp:revision>
  <dcterms:created xsi:type="dcterms:W3CDTF">2024-10-30T10:30:00Z</dcterms:created>
  <dcterms:modified xsi:type="dcterms:W3CDTF">2024-10-30T12:29:09Z</dcterms:modified>
</cp:coreProperties>
</file>